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74" r:id="rId2"/>
    <p:sldId id="261" r:id="rId3"/>
    <p:sldId id="262" r:id="rId4"/>
    <p:sldId id="265" r:id="rId5"/>
    <p:sldId id="268" r:id="rId6"/>
    <p:sldId id="267" r:id="rId7"/>
    <p:sldId id="270" r:id="rId8"/>
    <p:sldId id="271" r:id="rId9"/>
    <p:sldId id="273" r:id="rId10"/>
    <p:sldId id="269" r:id="rId11"/>
    <p:sldId id="266" r:id="rId12"/>
    <p:sldId id="275" r:id="rId13"/>
    <p:sldId id="277" r:id="rId14"/>
    <p:sldId id="276" r:id="rId15"/>
    <p:sldId id="263" r:id="rId16"/>
    <p:sldId id="278" r:id="rId17"/>
    <p:sldId id="26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5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7450DA-BAD7-49B4-8993-7B7D149981B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CFB6E4-6E9C-46BB-B6E1-B78608F4FF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5026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1107E6-98D9-49FC-977E-A7C815B56C2D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EAC9D9-49E5-4ED2-A827-701516B65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067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5C1B-7831-4739-9483-C7F34760EBF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C8008-B7B8-4DED-BD31-6A011744F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486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5C1B-7831-4739-9483-C7F34760EBF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C8008-B7B8-4DED-BD31-6A011744F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08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5C1B-7831-4739-9483-C7F34760EBF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C8008-B7B8-4DED-BD31-6A011744F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682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https://im0-tub-ru.yandex.net/i?id=a79d7521c3eb7091d42c88106a271ad4&amp;n=13&amp;exp=1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0" y="0"/>
            <a:ext cx="9144000" cy="3429000"/>
          </a:xfrm>
          <a:prstGeom prst="rect">
            <a:avLst/>
          </a:prstGeom>
          <a:noFill/>
        </p:spPr>
      </p:pic>
      <p:pic>
        <p:nvPicPr>
          <p:cNvPr id="7" name="Picture 6" descr="https://im0-tub-ru.yandex.net/i?id=a79d7521c3eb7091d42c88106a271ad4&amp;n=13&amp;exp=1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140968"/>
            <a:ext cx="9144000" cy="371703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 userDrawn="1"/>
        </p:nvSpPr>
        <p:spPr>
          <a:xfrm>
            <a:off x="107504" y="188640"/>
            <a:ext cx="8928992" cy="655272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082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5C1B-7831-4739-9483-C7F34760EBF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C8008-B7B8-4DED-BD31-6A011744F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676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5C1B-7831-4739-9483-C7F34760EBF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C8008-B7B8-4DED-BD31-6A011744F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148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5C1B-7831-4739-9483-C7F34760EBF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C8008-B7B8-4DED-BD31-6A011744F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411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5C1B-7831-4739-9483-C7F34760EBF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C8008-B7B8-4DED-BD31-6A011744F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762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5C1B-7831-4739-9483-C7F34760EBF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C8008-B7B8-4DED-BD31-6A011744F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463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5C1B-7831-4739-9483-C7F34760EBF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C8008-B7B8-4DED-BD31-6A011744F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714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5C1B-7831-4739-9483-C7F34760EBF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C8008-B7B8-4DED-BD31-6A011744F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785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5C1B-7831-4739-9483-C7F34760EBF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C8008-B7B8-4DED-BD31-6A011744F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705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D5C1B-7831-4739-9483-C7F34760EBF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C8008-B7B8-4DED-BD31-6A011744F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438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452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80728"/>
            <a:ext cx="8208912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ru-RU" sz="2800" dirty="0"/>
              <a:t>Собственная скорость катера 21,6 км/ч. Скорость течения реки 4,7. Найдите скорость катера по течению и против течения.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31640" y="116632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Устная работа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399726"/>
            <a:ext cx="8208912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514350" indent="-514350">
              <a:buFont typeface="Arial" panose="020B0604020202020204" pitchFamily="34" charset="0"/>
              <a:buChar char="•"/>
            </a:pPr>
            <a:r>
              <a:rPr lang="ru-RU" sz="2800" dirty="0" smtClean="0"/>
              <a:t>Теплоход, собственная скорость которого </a:t>
            </a:r>
            <a:br>
              <a:rPr lang="ru-RU" sz="2800" dirty="0" smtClean="0"/>
            </a:br>
            <a:r>
              <a:rPr lang="ru-RU" sz="2800" dirty="0" smtClean="0"/>
              <a:t>8,4 км/ч, прошел за 2 ч по течению реки 20,8 км. Найдите скорость течения реки. 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4005064"/>
            <a:ext cx="8208912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ru-RU" sz="2800" dirty="0" smtClean="0"/>
              <a:t>Какой </a:t>
            </a:r>
            <a:r>
              <a:rPr lang="ru-RU" sz="2800" dirty="0"/>
              <a:t>путь пройдет </a:t>
            </a:r>
            <a:r>
              <a:rPr lang="ru-RU" sz="2800" dirty="0" smtClean="0"/>
              <a:t>плот </a:t>
            </a:r>
            <a:r>
              <a:rPr lang="ru-RU" sz="2800" dirty="0"/>
              <a:t>со скоростью </a:t>
            </a:r>
            <a:r>
              <a:rPr lang="ru-RU" sz="2800" dirty="0" smtClean="0"/>
              <a:t>2,5 </a:t>
            </a:r>
            <a:r>
              <a:rPr lang="ru-RU" sz="2800" dirty="0"/>
              <a:t>км/ч за 3 часа</a:t>
            </a:r>
            <a:r>
              <a:rPr lang="ru-RU" sz="2800" dirty="0" smtClean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22013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6" y="1268760"/>
            <a:ext cx="889248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116632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Решение задач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КИМ Вариант 5  №21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91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920941"/>
              </p:ext>
            </p:extLst>
          </p:nvPr>
        </p:nvGraphicFramePr>
        <p:xfrm>
          <a:off x="398964" y="2972936"/>
          <a:ext cx="8133476" cy="261630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33369"/>
                <a:gridCol w="2033369"/>
                <a:gridCol w="2033369"/>
                <a:gridCol w="2033369"/>
              </a:tblGrid>
              <a:tr h="740463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км/ч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93792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плот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792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катер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6" y="1268760"/>
            <a:ext cx="889248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116632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Решение задач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КИМ Вариант 5  №21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93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953900"/>
              </p:ext>
            </p:extLst>
          </p:nvPr>
        </p:nvGraphicFramePr>
        <p:xfrm>
          <a:off x="398964" y="2884680"/>
          <a:ext cx="8133476" cy="349664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516852"/>
                <a:gridCol w="1728192"/>
                <a:gridCol w="1855063"/>
                <a:gridCol w="2033369"/>
              </a:tblGrid>
              <a:tr h="740463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км/ч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839849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792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78416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6" y="1268760"/>
            <a:ext cx="889248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116632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Решение задач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КИМ Вариант 5  №21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85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343037"/>
              </p:ext>
            </p:extLst>
          </p:nvPr>
        </p:nvGraphicFramePr>
        <p:xfrm>
          <a:off x="398964" y="2884680"/>
          <a:ext cx="8133476" cy="349664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516852"/>
                <a:gridCol w="1728192"/>
                <a:gridCol w="1855063"/>
                <a:gridCol w="2033369"/>
              </a:tblGrid>
              <a:tr h="740463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км/ч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83984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плот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7920">
                <a:tc>
                  <a:txBody>
                    <a:bodyPr/>
                    <a:lstStyle/>
                    <a:p>
                      <a:pPr algn="ctr"/>
                      <a:r>
                        <a:rPr lang="ru-RU" sz="2400" b="1" smtClean="0">
                          <a:latin typeface="Times New Roman" pitchFamily="18" charset="0"/>
                          <a:cs typeface="Times New Roman" pitchFamily="18" charset="0"/>
                        </a:rPr>
                        <a:t>катер</a:t>
                      </a:r>
                    </a:p>
                    <a:p>
                      <a:pPr algn="ctr"/>
                      <a:r>
                        <a:rPr lang="ru-RU" sz="2400" b="1" smtClean="0">
                          <a:latin typeface="Times New Roman" pitchFamily="18" charset="0"/>
                          <a:cs typeface="Times New Roman" pitchFamily="18" charset="0"/>
                        </a:rPr>
                        <a:t>(по т.реки)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7841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катер</a:t>
                      </a:r>
                    </a:p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(против </a:t>
                      </a:r>
                      <a:r>
                        <a:rPr lang="ru-RU" sz="24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т.реки</a:t>
                      </a: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6" y="1268760"/>
            <a:ext cx="889248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116632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Решение задач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КИМ Вариант 5  №21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182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Проект на тему решение текстовых зада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Проект на тему решение текстовых задач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07975" y="188640"/>
            <a:ext cx="8512497" cy="64017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Текстовые задачи ОГЭ можно разделить на 3 группы:</a:t>
            </a:r>
          </a:p>
          <a:p>
            <a:endParaRPr lang="ru-RU" sz="2800" dirty="0" smtClean="0"/>
          </a:p>
          <a:p>
            <a:pPr marL="342900" indent="-342900">
              <a:buAutoNum type="arabicParenR"/>
            </a:pPr>
            <a:r>
              <a:rPr lang="ru-RU" sz="2800" dirty="0">
                <a:latin typeface="Monotype Corsiva" panose="03010101010201010101" pitchFamily="66" charset="0"/>
              </a:rPr>
              <a:t>з</a:t>
            </a:r>
            <a:r>
              <a:rPr lang="ru-RU" sz="2800" dirty="0" smtClean="0">
                <a:latin typeface="Monotype Corsiva" panose="03010101010201010101" pitchFamily="66" charset="0"/>
              </a:rPr>
              <a:t>адачи на движение;</a:t>
            </a:r>
          </a:p>
          <a:p>
            <a:pPr marL="342900" indent="-342900">
              <a:buAutoNum type="arabicParenR"/>
            </a:pPr>
            <a:r>
              <a:rPr lang="ru-RU" sz="2800" dirty="0">
                <a:latin typeface="Monotype Corsiva" panose="03010101010201010101" pitchFamily="66" charset="0"/>
              </a:rPr>
              <a:t>з</a:t>
            </a:r>
            <a:r>
              <a:rPr lang="ru-RU" sz="2800" dirty="0" smtClean="0">
                <a:latin typeface="Monotype Corsiva" panose="03010101010201010101" pitchFamily="66" charset="0"/>
              </a:rPr>
              <a:t>адачи на производительность;</a:t>
            </a:r>
          </a:p>
          <a:p>
            <a:pPr marL="342900" indent="-342900">
              <a:buAutoNum type="arabicParenR"/>
            </a:pPr>
            <a:r>
              <a:rPr lang="ru-RU" sz="2800" dirty="0">
                <a:latin typeface="Monotype Corsiva" panose="03010101010201010101" pitchFamily="66" charset="0"/>
              </a:rPr>
              <a:t>з</a:t>
            </a:r>
            <a:r>
              <a:rPr lang="ru-RU" sz="2800" dirty="0" smtClean="0">
                <a:latin typeface="Monotype Corsiva" panose="03010101010201010101" pitchFamily="66" charset="0"/>
              </a:rPr>
              <a:t>адачи на проценты, концентрацию</a:t>
            </a:r>
          </a:p>
          <a:p>
            <a:pPr marL="342900" indent="-342900">
              <a:buAutoNum type="arabicParenR"/>
            </a:pPr>
            <a:endParaRPr lang="ru-RU" sz="2800" dirty="0"/>
          </a:p>
          <a:p>
            <a:r>
              <a:rPr lang="ru-RU" sz="2800" b="1" i="1" dirty="0" smtClean="0">
                <a:solidFill>
                  <a:srgbClr val="C00000"/>
                </a:solidFill>
              </a:rPr>
              <a:t>Основными типами задач на движение являются следующие:</a:t>
            </a:r>
          </a:p>
          <a:p>
            <a:pPr marL="800100" lvl="1" indent="-342900">
              <a:buAutoNum type="arabicParenR"/>
            </a:pPr>
            <a:r>
              <a:rPr lang="ru-RU" sz="2800" dirty="0">
                <a:latin typeface="Monotype Corsiva" panose="03010101010201010101" pitchFamily="66" charset="0"/>
              </a:rPr>
              <a:t>з</a:t>
            </a:r>
            <a:r>
              <a:rPr lang="ru-RU" sz="2800" dirty="0" smtClean="0">
                <a:latin typeface="Monotype Corsiva" panose="03010101010201010101" pitchFamily="66" charset="0"/>
              </a:rPr>
              <a:t>адачи на движение по прямой (навстречу и вдогонку);</a:t>
            </a:r>
          </a:p>
          <a:p>
            <a:pPr marL="800100" lvl="1" indent="-342900">
              <a:buAutoNum type="arabicParenR"/>
            </a:pPr>
            <a:r>
              <a:rPr lang="ru-RU" sz="2800" dirty="0">
                <a:latin typeface="Monotype Corsiva" panose="03010101010201010101" pitchFamily="66" charset="0"/>
              </a:rPr>
              <a:t>з</a:t>
            </a:r>
            <a:r>
              <a:rPr lang="ru-RU" sz="2800" dirty="0" smtClean="0">
                <a:latin typeface="Monotype Corsiva" panose="03010101010201010101" pitchFamily="66" charset="0"/>
              </a:rPr>
              <a:t>адачи на движение по замкнутой трассе;</a:t>
            </a:r>
          </a:p>
          <a:p>
            <a:pPr marL="800100" lvl="1" indent="-342900">
              <a:buAutoNum type="arabicParenR"/>
            </a:pPr>
            <a:r>
              <a:rPr lang="ru-RU" sz="2800" dirty="0">
                <a:latin typeface="Monotype Corsiva" panose="03010101010201010101" pitchFamily="66" charset="0"/>
              </a:rPr>
              <a:t>з</a:t>
            </a:r>
            <a:r>
              <a:rPr lang="ru-RU" sz="2800" dirty="0" smtClean="0">
                <a:latin typeface="Monotype Corsiva" panose="03010101010201010101" pitchFamily="66" charset="0"/>
              </a:rPr>
              <a:t>адачи  на среднюю скорость;</a:t>
            </a:r>
          </a:p>
          <a:p>
            <a:pPr marL="800100" lvl="1" indent="-342900">
              <a:buAutoNum type="arabicParenR"/>
            </a:pPr>
            <a:r>
              <a:rPr lang="ru-RU" sz="2800" dirty="0">
                <a:latin typeface="Monotype Corsiva" panose="03010101010201010101" pitchFamily="66" charset="0"/>
              </a:rPr>
              <a:t>з</a:t>
            </a:r>
            <a:r>
              <a:rPr lang="ru-RU" sz="2800" dirty="0" smtClean="0">
                <a:latin typeface="Monotype Corsiva" panose="03010101010201010101" pitchFamily="66" charset="0"/>
              </a:rPr>
              <a:t>адачи на движение по воде;</a:t>
            </a:r>
          </a:p>
          <a:p>
            <a:pPr marL="800100" lvl="1" indent="-342900">
              <a:buAutoNum type="arabicParenR"/>
            </a:pPr>
            <a:r>
              <a:rPr lang="ru-RU" sz="2800" dirty="0">
                <a:latin typeface="Monotype Corsiva" panose="03010101010201010101" pitchFamily="66" charset="0"/>
              </a:rPr>
              <a:t>з</a:t>
            </a:r>
            <a:r>
              <a:rPr lang="ru-RU" sz="2800" dirty="0" smtClean="0">
                <a:latin typeface="Monotype Corsiva" panose="03010101010201010101" pitchFamily="66" charset="0"/>
              </a:rPr>
              <a:t>адачи на движение протяжённых тел</a:t>
            </a:r>
            <a:endParaRPr lang="ru-RU" sz="2800" dirty="0">
              <a:latin typeface="Monotype Corsiva" panose="03010101010201010101" pitchFamily="66" charset="0"/>
            </a:endParaRPr>
          </a:p>
          <a:p>
            <a:pPr lvl="1"/>
            <a:endParaRPr lang="ru-RU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40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980728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Домашнее задание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КИМ Вариант 17  №21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79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sunhome.ru/religion/252/2-55-zagovor-yazichnikov.4790.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sunhome.ru/religion/252/2-55-zagovor-yazichnikov.4790.orig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7" r="37375" b="7095"/>
          <a:stretch/>
        </p:blipFill>
        <p:spPr>
          <a:xfrm>
            <a:off x="-64429" y="0"/>
            <a:ext cx="920843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40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sunhome.ru/religion/252/2-55-zagovor-yazichnikov.4790.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sunhome.ru/religion/252/2-55-zagovor-yazichnikov.4790.orig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7" r="37375" b="7095"/>
          <a:stretch/>
        </p:blipFill>
        <p:spPr>
          <a:xfrm>
            <a:off x="-64429" y="0"/>
            <a:ext cx="920843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509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Проект на тему решение текстовых зада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Проект на тему решение текстовых задач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07975" y="188640"/>
            <a:ext cx="8512497" cy="64017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Текстовые задачи ОГЭ можно разделить на 3 группы:</a:t>
            </a:r>
          </a:p>
          <a:p>
            <a:endParaRPr lang="ru-RU" sz="2800" dirty="0" smtClean="0"/>
          </a:p>
          <a:p>
            <a:pPr marL="342900" indent="-342900">
              <a:buAutoNum type="arabicParenR"/>
            </a:pPr>
            <a:r>
              <a:rPr lang="ru-RU" sz="2800" dirty="0">
                <a:latin typeface="Monotype Corsiva" panose="03010101010201010101" pitchFamily="66" charset="0"/>
              </a:rPr>
              <a:t>з</a:t>
            </a:r>
            <a:r>
              <a:rPr lang="ru-RU" sz="2800" dirty="0" smtClean="0">
                <a:latin typeface="Monotype Corsiva" panose="03010101010201010101" pitchFamily="66" charset="0"/>
              </a:rPr>
              <a:t>адачи на движение;</a:t>
            </a:r>
          </a:p>
          <a:p>
            <a:pPr marL="342900" indent="-342900">
              <a:buAutoNum type="arabicParenR"/>
            </a:pPr>
            <a:r>
              <a:rPr lang="ru-RU" sz="2800" dirty="0">
                <a:latin typeface="Monotype Corsiva" panose="03010101010201010101" pitchFamily="66" charset="0"/>
              </a:rPr>
              <a:t>з</a:t>
            </a:r>
            <a:r>
              <a:rPr lang="ru-RU" sz="2800" dirty="0" smtClean="0">
                <a:latin typeface="Monotype Corsiva" panose="03010101010201010101" pitchFamily="66" charset="0"/>
              </a:rPr>
              <a:t>адачи на производительность;</a:t>
            </a:r>
          </a:p>
          <a:p>
            <a:pPr marL="342900" indent="-342900">
              <a:buAutoNum type="arabicParenR"/>
            </a:pPr>
            <a:r>
              <a:rPr lang="ru-RU" sz="2800" dirty="0">
                <a:latin typeface="Monotype Corsiva" panose="03010101010201010101" pitchFamily="66" charset="0"/>
              </a:rPr>
              <a:t>з</a:t>
            </a:r>
            <a:r>
              <a:rPr lang="ru-RU" sz="2800" dirty="0" smtClean="0">
                <a:latin typeface="Monotype Corsiva" panose="03010101010201010101" pitchFamily="66" charset="0"/>
              </a:rPr>
              <a:t>адачи на проценты, концентрацию</a:t>
            </a:r>
          </a:p>
          <a:p>
            <a:pPr marL="342900" indent="-342900">
              <a:buAutoNum type="arabicParenR"/>
            </a:pPr>
            <a:endParaRPr lang="ru-RU" sz="2800" dirty="0"/>
          </a:p>
          <a:p>
            <a:r>
              <a:rPr lang="ru-RU" sz="2800" b="1" i="1" dirty="0" smtClean="0">
                <a:solidFill>
                  <a:srgbClr val="C00000"/>
                </a:solidFill>
              </a:rPr>
              <a:t>Основными типами задач на движение являются следующие:</a:t>
            </a:r>
          </a:p>
          <a:p>
            <a:pPr marL="800100" lvl="1" indent="-342900">
              <a:buAutoNum type="arabicParenR"/>
            </a:pPr>
            <a:r>
              <a:rPr lang="ru-RU" sz="2800" dirty="0">
                <a:latin typeface="Monotype Corsiva" panose="03010101010201010101" pitchFamily="66" charset="0"/>
              </a:rPr>
              <a:t>з</a:t>
            </a:r>
            <a:r>
              <a:rPr lang="ru-RU" sz="2800" dirty="0" smtClean="0">
                <a:latin typeface="Monotype Corsiva" panose="03010101010201010101" pitchFamily="66" charset="0"/>
              </a:rPr>
              <a:t>адачи на движение по прямой (навстречу и вдогонку);</a:t>
            </a:r>
          </a:p>
          <a:p>
            <a:pPr marL="800100" lvl="1" indent="-342900">
              <a:buAutoNum type="arabicParenR"/>
            </a:pPr>
            <a:r>
              <a:rPr lang="ru-RU" sz="2800" dirty="0">
                <a:latin typeface="Monotype Corsiva" panose="03010101010201010101" pitchFamily="66" charset="0"/>
              </a:rPr>
              <a:t>з</a:t>
            </a:r>
            <a:r>
              <a:rPr lang="ru-RU" sz="2800" dirty="0" smtClean="0">
                <a:latin typeface="Monotype Corsiva" panose="03010101010201010101" pitchFamily="66" charset="0"/>
              </a:rPr>
              <a:t>адачи на движение по замкнутой трассе;</a:t>
            </a:r>
          </a:p>
          <a:p>
            <a:pPr marL="800100" lvl="1" indent="-342900">
              <a:buAutoNum type="arabicParenR"/>
            </a:pPr>
            <a:r>
              <a:rPr lang="ru-RU" sz="2800" dirty="0">
                <a:latin typeface="Monotype Corsiva" panose="03010101010201010101" pitchFamily="66" charset="0"/>
              </a:rPr>
              <a:t>з</a:t>
            </a:r>
            <a:r>
              <a:rPr lang="ru-RU" sz="2800" dirty="0" smtClean="0">
                <a:latin typeface="Monotype Corsiva" panose="03010101010201010101" pitchFamily="66" charset="0"/>
              </a:rPr>
              <a:t>адачи  на среднюю скорость;</a:t>
            </a:r>
          </a:p>
          <a:p>
            <a:pPr marL="800100" lvl="1" indent="-342900">
              <a:buAutoNum type="arabicParenR"/>
            </a:pPr>
            <a:r>
              <a:rPr lang="ru-RU" sz="2800" dirty="0">
                <a:latin typeface="Monotype Corsiva" panose="03010101010201010101" pitchFamily="66" charset="0"/>
              </a:rPr>
              <a:t>з</a:t>
            </a:r>
            <a:r>
              <a:rPr lang="ru-RU" sz="2800" dirty="0" smtClean="0">
                <a:latin typeface="Monotype Corsiva" panose="03010101010201010101" pitchFamily="66" charset="0"/>
              </a:rPr>
              <a:t>адачи на движение по воде;</a:t>
            </a:r>
          </a:p>
          <a:p>
            <a:pPr marL="800100" lvl="1" indent="-342900">
              <a:buAutoNum type="arabicParenR"/>
            </a:pPr>
            <a:r>
              <a:rPr lang="ru-RU" sz="2800" dirty="0">
                <a:latin typeface="Monotype Corsiva" panose="03010101010201010101" pitchFamily="66" charset="0"/>
              </a:rPr>
              <a:t>з</a:t>
            </a:r>
            <a:r>
              <a:rPr lang="ru-RU" sz="2800" dirty="0" smtClean="0">
                <a:latin typeface="Monotype Corsiva" panose="03010101010201010101" pitchFamily="66" charset="0"/>
              </a:rPr>
              <a:t>адачи на движение протяжённых тел</a:t>
            </a:r>
            <a:endParaRPr lang="ru-RU" sz="2800" dirty="0">
              <a:latin typeface="Monotype Corsiva" panose="03010101010201010101" pitchFamily="66" charset="0"/>
            </a:endParaRPr>
          </a:p>
          <a:p>
            <a:pPr lvl="1"/>
            <a:endParaRPr lang="ru-RU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92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16632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Проверка домашнего задания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КИМ Вариант 3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"/>
          <a:stretch/>
        </p:blipFill>
        <p:spPr bwMode="auto">
          <a:xfrm>
            <a:off x="179512" y="1340767"/>
            <a:ext cx="8856983" cy="82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4" descr="https://fsd.multiurok.ru/html/2019/01/22/s_5c46ff220eeaf/1060981_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04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16632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Проверка домашнего задания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КИМ Вариант 3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"/>
          <a:stretch/>
        </p:blipFill>
        <p:spPr bwMode="auto">
          <a:xfrm>
            <a:off x="179512" y="1340767"/>
            <a:ext cx="8856983" cy="82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4" descr="https://fsd.multiurok.ru/html/2019/01/22/s_5c46ff220eeaf/1060981_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05" y="2194933"/>
            <a:ext cx="3401955" cy="244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6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16632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Проверка домашнего задания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КИМ Вариант 3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"/>
          <a:stretch/>
        </p:blipFill>
        <p:spPr bwMode="auto">
          <a:xfrm>
            <a:off x="179512" y="1340767"/>
            <a:ext cx="8856983" cy="82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4" descr="https://fsd.multiurok.ru/html/2019/01/22/s_5c46ff220eeaf/1060981_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05" y="2194934"/>
            <a:ext cx="1614103" cy="11618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05461" y="3645024"/>
            <a:ext cx="4626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dirty="0" smtClean="0"/>
              <a:t>150 + 255 = 405(км) – весь путь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76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16632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Проверка домашнего задания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КИМ Вариант 3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"/>
          <a:stretch/>
        </p:blipFill>
        <p:spPr bwMode="auto">
          <a:xfrm>
            <a:off x="179512" y="1340767"/>
            <a:ext cx="8856983" cy="82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4" descr="https://fsd.multiurok.ru/html/2019/01/22/s_5c46ff220eeaf/1060981_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05" y="2194934"/>
            <a:ext cx="1614103" cy="11618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05461" y="3645024"/>
            <a:ext cx="4626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dirty="0" smtClean="0"/>
              <a:t>150 + 255 = 405(км) – весь путь</a:t>
            </a:r>
            <a:endParaRPr lang="ru-RU" dirty="0"/>
          </a:p>
        </p:txBody>
      </p:sp>
      <p:pic>
        <p:nvPicPr>
          <p:cNvPr id="8198" name="Picture 6" descr="https://for-teacher.ru/edu/data/img/pic-023ue5iy4j-063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102402"/>
            <a:ext cx="2160240" cy="82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76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16632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Проверка домашнего задания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КИМ Вариант 3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"/>
          <a:stretch/>
        </p:blipFill>
        <p:spPr bwMode="auto">
          <a:xfrm>
            <a:off x="179512" y="1340767"/>
            <a:ext cx="8856983" cy="82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4" descr="https://fsd.multiurok.ru/html/2019/01/22/s_5c46ff220eeaf/1060981_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05" y="2194934"/>
            <a:ext cx="1614103" cy="11618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05461" y="3645024"/>
            <a:ext cx="794300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400" dirty="0" smtClean="0"/>
              <a:t>150 + 255 = 405(км) – весь путь</a:t>
            </a:r>
          </a:p>
          <a:p>
            <a:pPr marL="342900" indent="-342900">
              <a:buAutoNum type="arabicParenR"/>
            </a:pPr>
            <a:r>
              <a:rPr lang="ru-RU" sz="2400" dirty="0" smtClean="0"/>
              <a:t>150 : 75 = 2 (ч)  - время затраченное на 1 часть пути</a:t>
            </a:r>
          </a:p>
          <a:p>
            <a:pPr marL="342900" indent="-342900">
              <a:buFontTx/>
              <a:buAutoNum type="arabicParenR"/>
            </a:pPr>
            <a:r>
              <a:rPr lang="ru-RU" sz="2400" dirty="0" smtClean="0"/>
              <a:t>255 : 85 = 3 (ч) - </a:t>
            </a:r>
            <a:r>
              <a:rPr lang="ru-RU" sz="2400" dirty="0" smtClean="0"/>
              <a:t>время затраченное на 2 часть пути</a:t>
            </a:r>
          </a:p>
          <a:p>
            <a:pPr marL="342900" indent="-342900">
              <a:buFontTx/>
              <a:buAutoNum type="arabicParenR"/>
            </a:pPr>
            <a:r>
              <a:rPr lang="ru-RU" sz="2400" dirty="0" smtClean="0"/>
              <a:t>405 : (2+3) = 81 (км/ч) – средняя скорость</a:t>
            </a:r>
          </a:p>
          <a:p>
            <a:pPr marL="342900" indent="-342900">
              <a:buFontTx/>
              <a:buAutoNum type="arabicParenR"/>
            </a:pPr>
            <a:endParaRPr lang="ru-RU" sz="2400" dirty="0"/>
          </a:p>
          <a:p>
            <a:r>
              <a:rPr lang="ru-RU" sz="2400" dirty="0" smtClean="0"/>
              <a:t> Ответ : 81 км/ч</a:t>
            </a:r>
            <a:endParaRPr lang="ru-RU" sz="2400" dirty="0" smtClean="0"/>
          </a:p>
          <a:p>
            <a:pPr marL="342900" indent="-342900">
              <a:buAutoNum type="arabicParenR"/>
            </a:pPr>
            <a:endParaRPr lang="ru-RU" sz="2400" dirty="0"/>
          </a:p>
        </p:txBody>
      </p:sp>
      <p:pic>
        <p:nvPicPr>
          <p:cNvPr id="8198" name="Picture 6" descr="https://for-teacher.ru/edu/data/img/pic-023ue5iy4j-063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102402"/>
            <a:ext cx="1944216" cy="74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7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16632"/>
            <a:ext cx="64087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Решение задач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КИМ Вариант 7 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№21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44824"/>
            <a:ext cx="8784977" cy="1198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3504491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Этапы решения задачи: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3868013"/>
            <a:ext cx="82809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Чтение условия задачи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Анализ, понимание условия задачи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Схематизация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Моделирование отношений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Решение математической модели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Анализ результатов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3683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372</Words>
  <Application>Microsoft Office PowerPoint</Application>
  <PresentationFormat>Экран (4:3)</PresentationFormat>
  <Paragraphs>83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Карина</dc:creator>
  <cp:lastModifiedBy>Карина</cp:lastModifiedBy>
  <cp:revision>15</cp:revision>
  <cp:lastPrinted>2024-02-06T18:19:09Z</cp:lastPrinted>
  <dcterms:created xsi:type="dcterms:W3CDTF">2024-02-06T15:35:56Z</dcterms:created>
  <dcterms:modified xsi:type="dcterms:W3CDTF">2024-02-06T18:19:40Z</dcterms:modified>
</cp:coreProperties>
</file>