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23" r:id="rId2"/>
    <p:sldId id="299" r:id="rId3"/>
    <p:sldId id="292" r:id="rId4"/>
    <p:sldId id="280" r:id="rId5"/>
    <p:sldId id="289" r:id="rId6"/>
    <p:sldId id="300" r:id="rId7"/>
    <p:sldId id="301" r:id="rId8"/>
    <p:sldId id="302" r:id="rId9"/>
    <p:sldId id="304" r:id="rId10"/>
    <p:sldId id="305" r:id="rId11"/>
    <p:sldId id="306" r:id="rId12"/>
    <p:sldId id="308" r:id="rId13"/>
    <p:sldId id="309" r:id="rId14"/>
    <p:sldId id="310" r:id="rId15"/>
    <p:sldId id="282" r:id="rId16"/>
    <p:sldId id="311" r:id="rId17"/>
    <p:sldId id="312" r:id="rId18"/>
    <p:sldId id="313" r:id="rId19"/>
    <p:sldId id="281" r:id="rId20"/>
    <p:sldId id="315" r:id="rId21"/>
    <p:sldId id="318" r:id="rId22"/>
    <p:sldId id="319" r:id="rId23"/>
    <p:sldId id="303" r:id="rId24"/>
    <p:sldId id="320" r:id="rId25"/>
    <p:sldId id="317" r:id="rId26"/>
    <p:sldId id="284" r:id="rId27"/>
    <p:sldId id="322" r:id="rId28"/>
    <p:sldId id="32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33CC33"/>
    <a:srgbClr val="190C6A"/>
    <a:srgbClr val="003399"/>
    <a:srgbClr val="CC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36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F6AD-CAC2-479B-A9AF-FB35D70A7C31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9-7EC7-49CC-8960-1F1292A8267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19" descr="logotip_100kh100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1928826" cy="1928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95560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F6AD-CAC2-479B-A9AF-FB35D70A7C31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9-7EC7-49CC-8960-1F1292A82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219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F6AD-CAC2-479B-A9AF-FB35D70A7C31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9-7EC7-49CC-8960-1F1292A82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925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F6AD-CAC2-479B-A9AF-FB35D70A7C31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9-7EC7-49CC-8960-1F1292A82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240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F6AD-CAC2-479B-A9AF-FB35D70A7C31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9-7EC7-49CC-8960-1F1292A82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407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F6AD-CAC2-479B-A9AF-FB35D70A7C31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9-7EC7-49CC-8960-1F1292A82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581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F6AD-CAC2-479B-A9AF-FB35D70A7C31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9-7EC7-49CC-8960-1F1292A82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540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F6AD-CAC2-479B-A9AF-FB35D70A7C31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9-7EC7-49CC-8960-1F1292A82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241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F6AD-CAC2-479B-A9AF-FB35D70A7C31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9-7EC7-49CC-8960-1F1292A82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413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F6AD-CAC2-479B-A9AF-FB35D70A7C31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9-7EC7-49CC-8960-1F1292A82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568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F6AD-CAC2-479B-A9AF-FB35D70A7C31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9-7EC7-49CC-8960-1F1292A82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91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CF6AD-CAC2-479B-A9AF-FB35D70A7C31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2B0F99-7EC7-49CC-8960-1F1292A82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582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836712"/>
            <a:ext cx="64442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i="1" dirty="0"/>
              <a:t>Детей надо учить тому,</a:t>
            </a:r>
            <a:endParaRPr lang="ru-RU" sz="3600" dirty="0"/>
          </a:p>
          <a:p>
            <a:pPr algn="r"/>
            <a:r>
              <a:rPr lang="ru-RU" sz="3600" i="1" dirty="0"/>
              <a:t>что пригодится им, когда они вырастут.</a:t>
            </a:r>
            <a:br>
              <a:rPr lang="ru-RU" sz="3600" i="1" dirty="0"/>
            </a:br>
            <a:endParaRPr lang="ru-RU" sz="3600" i="1" dirty="0" smtClean="0"/>
          </a:p>
          <a:p>
            <a:pPr algn="r"/>
            <a:r>
              <a:rPr lang="ru-RU" sz="3600" i="1" dirty="0" smtClean="0"/>
              <a:t>Аристипп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0284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0"/>
          <a:stretch/>
        </p:blipFill>
        <p:spPr bwMode="auto">
          <a:xfrm>
            <a:off x="251520" y="1124744"/>
            <a:ext cx="8556007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92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980728"/>
            <a:ext cx="748883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3399"/>
                </a:solidFill>
              </a:rPr>
              <a:t>Контекстные задачи -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/>
              <a:t>задачи</a:t>
            </a:r>
            <a:r>
              <a:rPr lang="ru-RU" sz="2400" dirty="0"/>
              <a:t>, которые имеют </a:t>
            </a:r>
            <a:r>
              <a:rPr lang="ru-RU" sz="2400" u="sng" dirty="0">
                <a:solidFill>
                  <a:srgbClr val="C00000"/>
                </a:solidFill>
              </a:rPr>
              <a:t>проблемный характер </a:t>
            </a:r>
            <a:r>
              <a:rPr lang="ru-RU" sz="2400" dirty="0"/>
              <a:t>и требуют применения знаний из разных разделов одной предметной области (математика) или из разных предметных областей, или же знаний из жизни.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59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500063"/>
            <a:ext cx="7553325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245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633413"/>
            <a:ext cx="7477125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809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475"/>
            <a:ext cx="9210675" cy="61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508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09563"/>
            <a:ext cx="8858250" cy="623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939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"/>
            <a:ext cx="91821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967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800100"/>
            <a:ext cx="76581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802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919163"/>
            <a:ext cx="733425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38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3999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879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340768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</a:rPr>
              <a:t>Математическая грамотность – </a:t>
            </a:r>
            <a:r>
              <a:rPr lang="ru-RU" sz="4800" b="1" dirty="0" smtClean="0">
                <a:solidFill>
                  <a:srgbClr val="C00000"/>
                </a:solidFill>
              </a:rPr>
              <a:t/>
            </a:r>
            <a:br>
              <a:rPr lang="ru-RU" sz="4800" b="1" dirty="0" smtClean="0">
                <a:solidFill>
                  <a:srgbClr val="C00000"/>
                </a:solidFill>
              </a:rPr>
            </a:br>
            <a:r>
              <a:rPr lang="ru-RU" sz="4800" b="1" dirty="0" smtClean="0">
                <a:solidFill>
                  <a:srgbClr val="C00000"/>
                </a:solidFill>
              </a:rPr>
              <a:t>дань </a:t>
            </a:r>
            <a:r>
              <a:rPr lang="ru-RU" sz="4800" b="1" dirty="0">
                <a:solidFill>
                  <a:srgbClr val="C00000"/>
                </a:solidFill>
              </a:rPr>
              <a:t>международной моде или цели обучения российской школы?</a:t>
            </a:r>
          </a:p>
        </p:txBody>
      </p:sp>
      <p:sp>
        <p:nvSpPr>
          <p:cNvPr id="3" name="AutoShape 2" descr="https://school2saratov.ru/wp-content/uploads/2022/12/fg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0375" y="4941168"/>
            <a:ext cx="82880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/>
              <a:t>Математическая грамотность</a:t>
            </a:r>
            <a:r>
              <a:rPr lang="ru-RU" sz="2400" u="sng" dirty="0"/>
              <a:t> – способность  проводить математические рассуждения и формулировать, применять, интерпретировать математику для решения проблем  в разнообразных контекстах реального мира.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4174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332656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УМК 7 класс. Алгебра</a:t>
            </a:r>
            <a:endParaRPr lang="ru-RU" sz="28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81533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552" y="3140968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проблемного вопроса</a:t>
            </a:r>
            <a:endParaRPr lang="ru-RU" sz="2800" b="1" dirty="0">
              <a:solidFill>
                <a:srgbClr val="33C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710" y="1052736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</a:rPr>
              <a:t>До изменения: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8598" y="4122734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</a:rPr>
              <a:t>После изменения: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710" y="4581128"/>
            <a:ext cx="79927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 кассе школьного буфета </a:t>
            </a:r>
            <a:r>
              <a:rPr lang="ru-RU" sz="2400" b="1" dirty="0" smtClean="0">
                <a:solidFill>
                  <a:srgbClr val="190C6A"/>
                </a:solidFill>
              </a:rPr>
              <a:t>было 19 монет по 2 р. и по 5 р. на общую сумму 62 р. </a:t>
            </a:r>
            <a:r>
              <a:rPr lang="ru-RU" sz="2400" b="1" dirty="0" smtClean="0">
                <a:solidFill>
                  <a:srgbClr val="C00000"/>
                </a:solidFill>
              </a:rPr>
              <a:t> Буфетчице надо отдать сдачу 27 рублей покупателю. Возможно ли это?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14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373854" y="1124744"/>
            <a:ext cx="8302602" cy="20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садовника имеется 32 метра провода, которым он хочет обозначить на земле границу клумбы. Форму клумбы ему надо выбрать из следующих вариантов (рис.3).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571500" y="3573016"/>
            <a:ext cx="5143500" cy="2836862"/>
            <a:chOff x="1598" y="9686"/>
            <a:chExt cx="8100" cy="4467"/>
          </a:xfrm>
        </p:grpSpPr>
        <p:sp>
          <p:nvSpPr>
            <p:cNvPr id="4" name="Rectangle 24"/>
            <p:cNvSpPr>
              <a:spLocks noChangeArrowheads="1"/>
            </p:cNvSpPr>
            <p:nvPr/>
          </p:nvSpPr>
          <p:spPr bwMode="auto">
            <a:xfrm>
              <a:off x="2318" y="9686"/>
              <a:ext cx="2340" cy="144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" name="AutoShape 23"/>
            <p:cNvSpPr>
              <a:spLocks noChangeArrowheads="1"/>
            </p:cNvSpPr>
            <p:nvPr/>
          </p:nvSpPr>
          <p:spPr bwMode="auto">
            <a:xfrm>
              <a:off x="6638" y="9686"/>
              <a:ext cx="3060" cy="1440"/>
            </a:xfrm>
            <a:prstGeom prst="parallelogram">
              <a:avLst>
                <a:gd name="adj" fmla="val 53125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AutoShape 22"/>
            <p:cNvSpPr>
              <a:spLocks noChangeArrowheads="1"/>
            </p:cNvSpPr>
            <p:nvPr/>
          </p:nvSpPr>
          <p:spPr bwMode="auto">
            <a:xfrm>
              <a:off x="2038" y="11493"/>
              <a:ext cx="2880" cy="1440"/>
            </a:xfrm>
            <a:prstGeom prst="plus">
              <a:avLst>
                <a:gd name="adj" fmla="val 25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21"/>
            <p:cNvSpPr>
              <a:spLocks noChangeShapeType="1"/>
            </p:cNvSpPr>
            <p:nvPr/>
          </p:nvSpPr>
          <p:spPr bwMode="auto">
            <a:xfrm>
              <a:off x="3398" y="9686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20"/>
            <p:cNvSpPr>
              <a:spLocks noChangeShapeType="1"/>
            </p:cNvSpPr>
            <p:nvPr/>
          </p:nvSpPr>
          <p:spPr bwMode="auto">
            <a:xfrm>
              <a:off x="3398" y="11472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9"/>
            <p:cNvSpPr>
              <a:spLocks noChangeShapeType="1"/>
            </p:cNvSpPr>
            <p:nvPr/>
          </p:nvSpPr>
          <p:spPr bwMode="auto">
            <a:xfrm>
              <a:off x="7538" y="9686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8"/>
            <p:cNvSpPr>
              <a:spLocks noChangeShapeType="1"/>
            </p:cNvSpPr>
            <p:nvPr/>
          </p:nvSpPr>
          <p:spPr bwMode="auto">
            <a:xfrm>
              <a:off x="2318" y="10502"/>
              <a:ext cx="23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7"/>
            <p:cNvSpPr>
              <a:spLocks noChangeShapeType="1"/>
            </p:cNvSpPr>
            <p:nvPr/>
          </p:nvSpPr>
          <p:spPr bwMode="auto">
            <a:xfrm>
              <a:off x="6792" y="10843"/>
              <a:ext cx="225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6"/>
            <p:cNvSpPr>
              <a:spLocks noChangeShapeType="1"/>
            </p:cNvSpPr>
            <p:nvPr/>
          </p:nvSpPr>
          <p:spPr bwMode="auto">
            <a:xfrm>
              <a:off x="2019" y="12246"/>
              <a:ext cx="28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>
              <a:off x="6818" y="12402"/>
              <a:ext cx="23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6818" y="11310"/>
              <a:ext cx="2340" cy="2160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2498" y="10502"/>
              <a:ext cx="90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10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7598" y="12094"/>
              <a:ext cx="84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10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3878" y="11886"/>
              <a:ext cx="96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10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8078" y="10502"/>
              <a:ext cx="108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10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ext Box 9"/>
            <p:cNvSpPr txBox="1">
              <a:spLocks noChangeArrowheads="1"/>
            </p:cNvSpPr>
            <p:nvPr/>
          </p:nvSpPr>
          <p:spPr bwMode="auto">
            <a:xfrm>
              <a:off x="7538" y="9705"/>
              <a:ext cx="72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6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3398" y="9705"/>
              <a:ext cx="72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6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 Box 7"/>
            <p:cNvSpPr txBox="1">
              <a:spLocks noChangeArrowheads="1"/>
            </p:cNvSpPr>
            <p:nvPr/>
          </p:nvSpPr>
          <p:spPr bwMode="auto">
            <a:xfrm>
              <a:off x="3398" y="12573"/>
              <a:ext cx="72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6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 Box 6"/>
            <p:cNvSpPr txBox="1">
              <a:spLocks noChangeArrowheads="1"/>
            </p:cNvSpPr>
            <p:nvPr/>
          </p:nvSpPr>
          <p:spPr bwMode="auto">
            <a:xfrm>
              <a:off x="6467" y="11434"/>
              <a:ext cx="54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Е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1609" y="11402"/>
              <a:ext cx="54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С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 Box 4"/>
            <p:cNvSpPr txBox="1">
              <a:spLocks noChangeArrowheads="1"/>
            </p:cNvSpPr>
            <p:nvPr/>
          </p:nvSpPr>
          <p:spPr bwMode="auto">
            <a:xfrm>
              <a:off x="6458" y="9686"/>
              <a:ext cx="54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В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 Box 3"/>
            <p:cNvSpPr txBox="1">
              <a:spLocks noChangeArrowheads="1"/>
            </p:cNvSpPr>
            <p:nvPr/>
          </p:nvSpPr>
          <p:spPr bwMode="auto">
            <a:xfrm>
              <a:off x="1598" y="9686"/>
              <a:ext cx="54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А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 Box 2"/>
            <p:cNvSpPr txBox="1">
              <a:spLocks noChangeArrowheads="1"/>
            </p:cNvSpPr>
            <p:nvPr/>
          </p:nvSpPr>
          <p:spPr bwMode="auto">
            <a:xfrm>
              <a:off x="5738" y="13613"/>
              <a:ext cx="108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Рис.3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7" name="Rectangle 38"/>
          <p:cNvSpPr>
            <a:spLocks noChangeArrowheads="1"/>
          </p:cNvSpPr>
          <p:nvPr/>
        </p:nvSpPr>
        <p:spPr bwMode="auto">
          <a:xfrm>
            <a:off x="-228600" y="9087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23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14400" y="404664"/>
            <a:ext cx="17395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3399"/>
                </a:solidFill>
              </a:rPr>
              <a:t>Задача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5409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cdn1.ozone.ru/s3/multimedia-m/627467656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cdn1.ozone.ru/s3/multimedia-m/6274676566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48830" y="548680"/>
            <a:ext cx="79996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У семьи Ивановых имеется дачный участок, расположенный в 20 км от г. Саранска. На дачном участке находится небольшой домик, сад, огород </a:t>
            </a:r>
            <a:r>
              <a:rPr lang="ru-RU" sz="2000" dirty="0" smtClean="0"/>
              <a:t>размером 2 </a:t>
            </a:r>
            <a:r>
              <a:rPr lang="ru-RU" sz="2000" dirty="0" smtClean="0"/>
              <a:t>сотки и баня. С наступлением весны хозяйка решила облагородить свой участок, засадив его цветами. Между баней и домом есть место для клумбы. Также осталось от ограждения огорода  32 м декоративного забора.   Размеры участка позволяют выбрать  следующие формы клумбы. Выберите варианты клумбы, которые можно будет оградить декоративным забором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832" y="3436158"/>
            <a:ext cx="3560144" cy="2225090"/>
          </a:xfrm>
          <a:prstGeom prst="rect">
            <a:avLst/>
          </a:prstGeom>
        </p:spPr>
      </p:pic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460172" y="3436159"/>
            <a:ext cx="4615884" cy="2328352"/>
            <a:chOff x="1598" y="9686"/>
            <a:chExt cx="8100" cy="3784"/>
          </a:xfrm>
        </p:grpSpPr>
        <p:sp>
          <p:nvSpPr>
            <p:cNvPr id="7" name="Rectangle 24"/>
            <p:cNvSpPr>
              <a:spLocks noChangeArrowheads="1"/>
            </p:cNvSpPr>
            <p:nvPr/>
          </p:nvSpPr>
          <p:spPr bwMode="auto">
            <a:xfrm>
              <a:off x="2318" y="9686"/>
              <a:ext cx="2340" cy="144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AutoShape 23"/>
            <p:cNvSpPr>
              <a:spLocks noChangeArrowheads="1"/>
            </p:cNvSpPr>
            <p:nvPr/>
          </p:nvSpPr>
          <p:spPr bwMode="auto">
            <a:xfrm>
              <a:off x="6638" y="9686"/>
              <a:ext cx="3060" cy="1440"/>
            </a:xfrm>
            <a:prstGeom prst="parallelogram">
              <a:avLst>
                <a:gd name="adj" fmla="val 53125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AutoShape 22"/>
            <p:cNvSpPr>
              <a:spLocks noChangeArrowheads="1"/>
            </p:cNvSpPr>
            <p:nvPr/>
          </p:nvSpPr>
          <p:spPr bwMode="auto">
            <a:xfrm>
              <a:off x="2038" y="11493"/>
              <a:ext cx="2880" cy="1440"/>
            </a:xfrm>
            <a:prstGeom prst="plus">
              <a:avLst>
                <a:gd name="adj" fmla="val 25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21"/>
            <p:cNvSpPr>
              <a:spLocks noChangeShapeType="1"/>
            </p:cNvSpPr>
            <p:nvPr/>
          </p:nvSpPr>
          <p:spPr bwMode="auto">
            <a:xfrm>
              <a:off x="3398" y="9686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20"/>
            <p:cNvSpPr>
              <a:spLocks noChangeShapeType="1"/>
            </p:cNvSpPr>
            <p:nvPr/>
          </p:nvSpPr>
          <p:spPr bwMode="auto">
            <a:xfrm>
              <a:off x="3398" y="11472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9"/>
            <p:cNvSpPr>
              <a:spLocks noChangeShapeType="1"/>
            </p:cNvSpPr>
            <p:nvPr/>
          </p:nvSpPr>
          <p:spPr bwMode="auto">
            <a:xfrm>
              <a:off x="7538" y="9686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8"/>
            <p:cNvSpPr>
              <a:spLocks noChangeShapeType="1"/>
            </p:cNvSpPr>
            <p:nvPr/>
          </p:nvSpPr>
          <p:spPr bwMode="auto">
            <a:xfrm>
              <a:off x="2318" y="10502"/>
              <a:ext cx="23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7"/>
            <p:cNvSpPr>
              <a:spLocks noChangeShapeType="1"/>
            </p:cNvSpPr>
            <p:nvPr/>
          </p:nvSpPr>
          <p:spPr bwMode="auto">
            <a:xfrm>
              <a:off x="6792" y="10843"/>
              <a:ext cx="225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2019" y="12246"/>
              <a:ext cx="28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6818" y="12402"/>
              <a:ext cx="23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818" y="11310"/>
              <a:ext cx="2340" cy="2160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Text Box 13"/>
            <p:cNvSpPr txBox="1">
              <a:spLocks noChangeArrowheads="1"/>
            </p:cNvSpPr>
            <p:nvPr/>
          </p:nvSpPr>
          <p:spPr bwMode="auto">
            <a:xfrm>
              <a:off x="2498" y="10502"/>
              <a:ext cx="90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10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7598" y="12094"/>
              <a:ext cx="84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10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3878" y="11886"/>
              <a:ext cx="96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10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8078" y="10502"/>
              <a:ext cx="108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10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 Box 9"/>
            <p:cNvSpPr txBox="1">
              <a:spLocks noChangeArrowheads="1"/>
            </p:cNvSpPr>
            <p:nvPr/>
          </p:nvSpPr>
          <p:spPr bwMode="auto">
            <a:xfrm>
              <a:off x="7538" y="9705"/>
              <a:ext cx="72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6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 Box 8"/>
            <p:cNvSpPr txBox="1">
              <a:spLocks noChangeArrowheads="1"/>
            </p:cNvSpPr>
            <p:nvPr/>
          </p:nvSpPr>
          <p:spPr bwMode="auto">
            <a:xfrm>
              <a:off x="3398" y="9705"/>
              <a:ext cx="72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6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3398" y="12573"/>
              <a:ext cx="72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6 м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 Box 6"/>
            <p:cNvSpPr txBox="1">
              <a:spLocks noChangeArrowheads="1"/>
            </p:cNvSpPr>
            <p:nvPr/>
          </p:nvSpPr>
          <p:spPr bwMode="auto">
            <a:xfrm>
              <a:off x="6467" y="11434"/>
              <a:ext cx="54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Е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 Box 5"/>
            <p:cNvSpPr txBox="1">
              <a:spLocks noChangeArrowheads="1"/>
            </p:cNvSpPr>
            <p:nvPr/>
          </p:nvSpPr>
          <p:spPr bwMode="auto">
            <a:xfrm>
              <a:off x="1609" y="11402"/>
              <a:ext cx="54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С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 Box 4"/>
            <p:cNvSpPr txBox="1">
              <a:spLocks noChangeArrowheads="1"/>
            </p:cNvSpPr>
            <p:nvPr/>
          </p:nvSpPr>
          <p:spPr bwMode="auto">
            <a:xfrm>
              <a:off x="6458" y="9686"/>
              <a:ext cx="54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В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 Box 3"/>
            <p:cNvSpPr txBox="1">
              <a:spLocks noChangeArrowheads="1"/>
            </p:cNvSpPr>
            <p:nvPr/>
          </p:nvSpPr>
          <p:spPr bwMode="auto">
            <a:xfrm>
              <a:off x="1598" y="9686"/>
              <a:ext cx="54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А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534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88" y="2996952"/>
            <a:ext cx="8614034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076"/>
          <a:stretch/>
        </p:blipFill>
        <p:spPr bwMode="auto">
          <a:xfrm>
            <a:off x="35497" y="605291"/>
            <a:ext cx="9001000" cy="362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1" r="28534" b="61527"/>
          <a:stretch/>
        </p:blipFill>
        <p:spPr bwMode="auto">
          <a:xfrm>
            <a:off x="1475656" y="1196752"/>
            <a:ext cx="6432698" cy="1380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02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076"/>
          <a:stretch/>
        </p:blipFill>
        <p:spPr bwMode="auto">
          <a:xfrm>
            <a:off x="35497" y="605291"/>
            <a:ext cx="9001000" cy="362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1" r="28534" b="61527"/>
          <a:stretch/>
        </p:blipFill>
        <p:spPr bwMode="auto">
          <a:xfrm>
            <a:off x="1475656" y="1196752"/>
            <a:ext cx="6432698" cy="1380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95638"/>
            <a:ext cx="7848872" cy="809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790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32656"/>
            <a:ext cx="763284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Чтобы определить, относится ли задача к задачам, направленным на формирование математической грамотности, можно использовать следующие признаки: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dirty="0"/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>
                <a:solidFill>
                  <a:srgbClr val="0000CC"/>
                </a:solidFill>
              </a:rPr>
              <a:t>Задача должна быть близка к реальной проблемной ситуации;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>
                <a:solidFill>
                  <a:srgbClr val="0000CC"/>
                </a:solidFill>
              </a:rPr>
              <a:t>Задача должна быть представлена в некотором контексте;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>
                <a:solidFill>
                  <a:srgbClr val="0000CC"/>
                </a:solidFill>
              </a:rPr>
              <a:t>Задача должна быть разрешима доступными учащемуся, средствами математики.</a:t>
            </a:r>
            <a:endParaRPr lang="ru-RU" sz="28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37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35292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Составляющие функциональной </a:t>
            </a:r>
            <a:r>
              <a:rPr lang="ru-RU" sz="3200" dirty="0" smtClean="0">
                <a:solidFill>
                  <a:srgbClr val="C00000"/>
                </a:solidFill>
              </a:rPr>
              <a:t>грамотности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 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003399"/>
                </a:solidFill>
              </a:rPr>
              <a:t>Читательская </a:t>
            </a:r>
            <a:r>
              <a:rPr lang="ru-RU" sz="2400" b="1" dirty="0">
                <a:solidFill>
                  <a:srgbClr val="003399"/>
                </a:solidFill>
              </a:rPr>
              <a:t>грамотность </a:t>
            </a:r>
            <a:r>
              <a:rPr lang="ru-RU" sz="2400" b="1" dirty="0" smtClean="0">
                <a:solidFill>
                  <a:srgbClr val="003399"/>
                </a:solidFill>
              </a:rPr>
              <a:t/>
            </a:r>
            <a:br>
              <a:rPr lang="ru-RU" sz="2400" b="1" dirty="0" smtClean="0">
                <a:solidFill>
                  <a:srgbClr val="003399"/>
                </a:solidFill>
              </a:rPr>
            </a:br>
            <a:r>
              <a:rPr lang="ru-RU" dirty="0" smtClean="0"/>
              <a:t>Способность </a:t>
            </a:r>
            <a:r>
              <a:rPr lang="ru-RU" dirty="0"/>
              <a:t>человека понимать и использовать письменное тексты, размышлять о них и заниматься чтением, чтобы достигать своих целей, расширять свои знания и возможности, участвовать в социальной жизни. 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3399"/>
                </a:solidFill>
              </a:rPr>
              <a:t>Естественно-научная </a:t>
            </a:r>
            <a:r>
              <a:rPr lang="ru-RU" sz="2400" b="1" dirty="0">
                <a:solidFill>
                  <a:srgbClr val="003399"/>
                </a:solidFill>
              </a:rPr>
              <a:t>грамотность </a:t>
            </a:r>
            <a:r>
              <a:rPr lang="ru-RU" sz="2000" b="1" dirty="0" smtClean="0">
                <a:solidFill>
                  <a:srgbClr val="003399"/>
                </a:solidFill>
              </a:rPr>
              <a:t/>
            </a:r>
            <a:br>
              <a:rPr lang="ru-RU" sz="2000" b="1" dirty="0" smtClean="0">
                <a:solidFill>
                  <a:srgbClr val="003399"/>
                </a:solidFill>
              </a:rPr>
            </a:br>
            <a:r>
              <a:rPr lang="ru-RU" dirty="0" smtClean="0"/>
              <a:t>Способность </a:t>
            </a:r>
            <a:r>
              <a:rPr lang="ru-RU" dirty="0"/>
              <a:t>человека занимать активную гражданскую позицию по вопросам, связанным с естественно-научными идеями: научно объяснять явления; понимать особенности естественно-научного исследования; интерпретировать данные и использовать научные доказательства. 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3399"/>
                </a:solidFill>
              </a:rPr>
              <a:t>Математическая </a:t>
            </a:r>
            <a:r>
              <a:rPr lang="ru-RU" sz="2400" b="1" dirty="0">
                <a:solidFill>
                  <a:srgbClr val="003399"/>
                </a:solidFill>
              </a:rPr>
              <a:t>грамотность </a:t>
            </a:r>
            <a:r>
              <a:rPr lang="ru-RU" sz="2000" b="1" dirty="0" smtClean="0">
                <a:solidFill>
                  <a:srgbClr val="003399"/>
                </a:solidFill>
              </a:rPr>
              <a:t/>
            </a:r>
            <a:br>
              <a:rPr lang="ru-RU" sz="2000" b="1" dirty="0" smtClean="0">
                <a:solidFill>
                  <a:srgbClr val="003399"/>
                </a:solidFill>
              </a:rPr>
            </a:br>
            <a:r>
              <a:rPr lang="ru-RU" dirty="0" smtClean="0"/>
              <a:t>Способность </a:t>
            </a:r>
            <a:r>
              <a:rPr lang="ru-RU" dirty="0"/>
              <a:t>формулировать, применять и интерпретировать математику в разнообразных контекстах: применять математические рассуждения; использовать математические понятия и инструменты. 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3399"/>
                </a:solidFill>
              </a:rPr>
              <a:t>Финансовая </a:t>
            </a:r>
            <a:r>
              <a:rPr lang="ru-RU" sz="2400" b="1" dirty="0">
                <a:solidFill>
                  <a:srgbClr val="003399"/>
                </a:solidFill>
              </a:rPr>
              <a:t>грамотность </a:t>
            </a:r>
            <a:endParaRPr lang="ru-RU" sz="2400" b="1" dirty="0" smtClean="0">
              <a:solidFill>
                <a:srgbClr val="003399"/>
              </a:solidFill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3399"/>
                </a:solidFill>
              </a:rPr>
              <a:t>Креативное </a:t>
            </a:r>
            <a:r>
              <a:rPr lang="ru-RU" sz="2400" b="1" dirty="0">
                <a:solidFill>
                  <a:srgbClr val="003399"/>
                </a:solidFill>
              </a:rPr>
              <a:t>мышление </a:t>
            </a:r>
            <a:endParaRPr lang="ru-RU" sz="2400" b="1" dirty="0" smtClean="0">
              <a:solidFill>
                <a:srgbClr val="003399"/>
              </a:solidFill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3399"/>
                </a:solidFill>
              </a:rPr>
              <a:t>Глобальные компетенции</a:t>
            </a:r>
            <a:endParaRPr lang="ru-RU" sz="2400" b="1" dirty="0">
              <a:solidFill>
                <a:srgbClr val="003399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1219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>
          <a:xfrm>
            <a:off x="827584" y="1247269"/>
            <a:ext cx="7772400" cy="3477875"/>
          </a:xfrm>
          <a:prstGeom prst="rect">
            <a:avLst/>
          </a:prstGeom>
          <a:noFill/>
          <a:ln w="15875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solidFill>
                  <a:schemeClr val="dk1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spc="50" dirty="0" smtClean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Мастер-класс</a:t>
            </a:r>
            <a:br>
              <a:rPr lang="ru-RU" sz="4400" spc="50" dirty="0" smtClean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4400" spc="50" dirty="0">
              <a:ln w="11430"/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4400" dirty="0">
                <a:effectLst/>
              </a:rPr>
              <a:t>Развитие функциональной грамотности учащихся на уроках </a:t>
            </a:r>
            <a:r>
              <a:rPr lang="ru-RU" sz="4400" dirty="0" smtClean="0">
                <a:effectLst/>
              </a:rPr>
              <a:t>математики</a:t>
            </a:r>
            <a:endParaRPr lang="ru-RU" sz="4400" spc="50" dirty="0">
              <a:ln w="11430"/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98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30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01" y="476672"/>
            <a:ext cx="8609621" cy="4245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0375" y="4941168"/>
            <a:ext cx="82880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/>
              <a:t>Математическая грамотность</a:t>
            </a:r>
            <a:r>
              <a:rPr lang="ru-RU" sz="2400" u="sng" dirty="0"/>
              <a:t> – способность  проводить математические рассуждения и формулировать, применять, интерпретировать математику для решения проблем  в разнообразных контекстах реального мира.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6096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>
          <a:xfrm>
            <a:off x="827584" y="1247269"/>
            <a:ext cx="7772400" cy="3477875"/>
          </a:xfrm>
          <a:prstGeom prst="rect">
            <a:avLst/>
          </a:prstGeom>
          <a:noFill/>
          <a:ln w="15875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solidFill>
                  <a:schemeClr val="dk1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spc="50" dirty="0" smtClean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Мастер-класс</a:t>
            </a:r>
            <a:br>
              <a:rPr lang="ru-RU" sz="4400" spc="50" dirty="0" smtClean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4400" spc="50" dirty="0">
              <a:ln w="11430"/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4400" dirty="0">
                <a:effectLst/>
              </a:rPr>
              <a:t>Развитие функциональной грамотности учащихся на уроках </a:t>
            </a:r>
            <a:r>
              <a:rPr lang="ru-RU" sz="4400" dirty="0" smtClean="0">
                <a:effectLst/>
              </a:rPr>
              <a:t>математики</a:t>
            </a:r>
            <a:endParaRPr lang="ru-RU" sz="4400" spc="50" dirty="0">
              <a:ln w="11430"/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7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D8EE37D-D627-4BD2-9387-E0EA88387915}"/>
              </a:ext>
            </a:extLst>
          </p:cNvPr>
          <p:cNvSpPr txBox="1">
            <a:spLocks/>
          </p:cNvSpPr>
          <p:nvPr/>
        </p:nvSpPr>
        <p:spPr>
          <a:xfrm>
            <a:off x="467544" y="1772816"/>
            <a:ext cx="8352928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общественная жизнь; </a:t>
            </a:r>
          </a:p>
          <a:p>
            <a:pPr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личная жизнь; 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образование/профессиональная деятельность;</a:t>
            </a:r>
          </a:p>
          <a:p>
            <a:pPr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научная деятельность.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548680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Контексты реального мира в задачах: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13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7605" y="1484784"/>
            <a:ext cx="77627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Для приготовления фарша взяли говядину и </a:t>
            </a:r>
            <a:r>
              <a:rPr lang="ru-RU" sz="3600" dirty="0" smtClean="0"/>
              <a:t>свинину </a:t>
            </a:r>
            <a:r>
              <a:rPr lang="ru-RU" sz="3600" dirty="0"/>
              <a:t>в отношении </a:t>
            </a:r>
            <a:r>
              <a:rPr lang="ru-RU" sz="3600" dirty="0" smtClean="0"/>
              <a:t>4:3 </a:t>
            </a:r>
            <a:r>
              <a:rPr lang="ru-RU" sz="3600" dirty="0"/>
              <a:t>соответственно. Какой процент в фарше составляет говядина?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7648" y="548680"/>
            <a:ext cx="47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Задача 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348716"/>
            <a:ext cx="79828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Контекстные задачи</a:t>
            </a:r>
            <a:r>
              <a:rPr lang="ru-RU" sz="2400" b="1" dirty="0"/>
              <a:t> - </a:t>
            </a:r>
            <a:r>
              <a:rPr lang="ru-RU" sz="2400" dirty="0"/>
              <a:t>задачи, которые имеют </a:t>
            </a:r>
            <a:r>
              <a:rPr lang="ru-RU" sz="2400" u="sng" dirty="0">
                <a:solidFill>
                  <a:srgbClr val="C00000"/>
                </a:solidFill>
              </a:rPr>
              <a:t>проблемный характер </a:t>
            </a:r>
            <a:r>
              <a:rPr lang="ru-RU" sz="2400" dirty="0"/>
              <a:t>и требуют применения знаний из разных разделов одной предметной области (математика) или из разных предметных областей, или же знаний из жизни.</a:t>
            </a:r>
          </a:p>
        </p:txBody>
      </p:sp>
    </p:spTree>
    <p:extLst>
      <p:ext uri="{BB962C8B-B14F-4D97-AF65-F5344CB8AC3E}">
        <p14:creationId xmlns:p14="http://schemas.microsoft.com/office/powerpoint/2010/main" val="199194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20888"/>
            <a:ext cx="6192688" cy="364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770801"/>
            <a:ext cx="47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Задача 2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0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6" t="30530" r="31443" b="13059"/>
          <a:stretch/>
        </p:blipFill>
        <p:spPr bwMode="auto">
          <a:xfrm>
            <a:off x="539552" y="2132856"/>
            <a:ext cx="7128792" cy="426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1124744"/>
            <a:ext cx="47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Задача 3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08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24" y="332656"/>
            <a:ext cx="5788514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72200" y="770801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Задача 4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09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1258</TotalTime>
  <Words>387</Words>
  <Application>Microsoft Office PowerPoint</Application>
  <PresentationFormat>Экран (4:3)</PresentationFormat>
  <Paragraphs>67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WolfishLair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Карина</cp:lastModifiedBy>
  <cp:revision>69</cp:revision>
  <dcterms:created xsi:type="dcterms:W3CDTF">2014-03-21T17:47:59Z</dcterms:created>
  <dcterms:modified xsi:type="dcterms:W3CDTF">2023-02-14T19:42:04Z</dcterms:modified>
</cp:coreProperties>
</file>