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1" r:id="rId1"/>
  </p:sldMasterIdLst>
  <p:notesMasterIdLst>
    <p:notesMasterId r:id="rId20"/>
  </p:notesMasterIdLst>
  <p:sldIdLst>
    <p:sldId id="256" r:id="rId2"/>
    <p:sldId id="322" r:id="rId3"/>
    <p:sldId id="299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09" r:id="rId15"/>
    <p:sldId id="333" r:id="rId16"/>
    <p:sldId id="334" r:id="rId17"/>
    <p:sldId id="335" r:id="rId18"/>
    <p:sldId id="33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0350C-E179-4D65-8B9D-C4414B76B43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E3869-2A79-41D8-A043-F9908853F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898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A3EB-C910-49B1-B04E-0201E524F0A0}" type="datetime1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882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2532-D4E0-4F35-BFB5-C3C2F2E92651}" type="datetime1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405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88D8-3B92-4B43-849A-EA2415C804D0}" type="datetime1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314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C560-D8BE-4991-9038-D8837F298D77}" type="datetime1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611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F33-306F-42B1-987A-DC32EFA8066E}" type="datetime1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3564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07A3-8948-4953-9CEE-D3B331FD4F1F}" type="datetime1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16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0DBC-F4BE-4F1A-A537-246D5B3FC885}" type="datetime1">
              <a:rPr lang="ru-RU" smtClean="0"/>
              <a:t>24.08.2025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2117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9343-CB07-475D-A79C-F69998C5CAF1}" type="datetime1">
              <a:rPr lang="ru-RU" smtClean="0"/>
              <a:t>24.08.2025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85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22F0-6139-4972-8D81-E08E21F3012E}" type="datetime1">
              <a:rPr lang="ru-RU" smtClean="0"/>
              <a:t>24.08.2025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986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F493-D67F-4B16-99D9-B04332E9A846}" type="datetime1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787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B2BA-5E76-433B-BEB7-58EAA89742C4}" type="datetime1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7489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1FF11-547D-41EC-81F3-5CB9BA29A506}" type="datetime1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66706-3475-4A34-B5FD-3F0B04C41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006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slow">
    <p:push dir="u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edsoo.ru/normativnye-dokumenty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edsoo.ru/rabochie-programmy/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2600" y="1016486"/>
            <a:ext cx="91227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cap="all" dirty="0">
                <a:solidFill>
                  <a:schemeClr val="accent2">
                    <a:lumMod val="50000"/>
                  </a:schemeClr>
                </a:solidFill>
              </a:rPr>
              <a:t>Особенности организации </a:t>
            </a:r>
            <a:r>
              <a:rPr lang="ru-RU" sz="4400" b="1" i="1" cap="all" dirty="0" smtClean="0">
                <a:solidFill>
                  <a:schemeClr val="accent2">
                    <a:lumMod val="50000"/>
                  </a:schemeClr>
                </a:solidFill>
              </a:rPr>
              <a:t>образовательного </a:t>
            </a:r>
            <a:r>
              <a:rPr lang="ru-RU" sz="4400" b="1" i="1" cap="all" dirty="0">
                <a:solidFill>
                  <a:schemeClr val="accent2">
                    <a:lumMod val="50000"/>
                  </a:schemeClr>
                </a:solidFill>
              </a:rPr>
              <a:t>процесса при изучении учебного предмета «ИНФОРМАТИКА» </a:t>
            </a:r>
            <a:br>
              <a:rPr lang="ru-RU" sz="4400" b="1" i="1" cap="all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b="1" i="1" cap="all" dirty="0" smtClean="0">
                <a:solidFill>
                  <a:schemeClr val="accent2">
                    <a:lumMod val="50000"/>
                  </a:schemeClr>
                </a:solidFill>
              </a:rPr>
              <a:t>в 2025/2026 </a:t>
            </a:r>
            <a:r>
              <a:rPr lang="ru-RU" sz="4400" b="1" i="1" cap="all" dirty="0">
                <a:solidFill>
                  <a:schemeClr val="accent2">
                    <a:lumMod val="50000"/>
                  </a:schemeClr>
                </a:solidFill>
              </a:rPr>
              <a:t>учебном </a:t>
            </a:r>
            <a:r>
              <a:rPr lang="ru-RU" sz="4400" b="1" i="1" cap="all" dirty="0" smtClean="0">
                <a:solidFill>
                  <a:schemeClr val="accent2">
                    <a:lumMod val="50000"/>
                  </a:schemeClr>
                </a:solidFill>
              </a:rPr>
              <a:t>году</a:t>
            </a:r>
          </a:p>
          <a:p>
            <a:pPr algn="ctr"/>
            <a:endParaRPr lang="ru-RU" sz="32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45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10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292" y="2568575"/>
            <a:ext cx="4981575" cy="2228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080"/>
            <a:ext cx="69928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5442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11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822" y="45402"/>
            <a:ext cx="6772275" cy="752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123" y="706437"/>
            <a:ext cx="8067358" cy="2639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250" y="3346381"/>
            <a:ext cx="6057900" cy="419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5427" y="3852725"/>
            <a:ext cx="1025842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0573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12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597" y="40640"/>
            <a:ext cx="557264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64" y="40640"/>
            <a:ext cx="5497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5275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13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88" y="0"/>
            <a:ext cx="11134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3939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520" y="4272280"/>
            <a:ext cx="11490959" cy="416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</a:rPr>
              <a:t>Домашнее задание по учебному предмету «Информатика», требующее использования электронных средств обучения учащимся не задается. Однако домашние задания с использованием компьютера могут выполнятся учащимися на добровольной основе</a:t>
            </a:r>
            <a:r>
              <a:rPr lang="ru-RU" sz="2800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be-BY" sz="2800" b="1" dirty="0" smtClean="0">
                <a:solidFill>
                  <a:schemeClr val="tx1"/>
                </a:solidFill>
              </a:rPr>
              <a:t>Домашние </a:t>
            </a:r>
            <a:r>
              <a:rPr lang="be-BY" sz="2800" b="1" dirty="0">
                <a:solidFill>
                  <a:schemeClr val="tx1"/>
                </a:solidFill>
              </a:rPr>
              <a:t>задания на каникулы </a:t>
            </a:r>
            <a:r>
              <a:rPr lang="be-BY" sz="2800" b="1" dirty="0" smtClean="0">
                <a:solidFill>
                  <a:schemeClr val="tx1"/>
                </a:solidFill>
              </a:rPr>
              <a:t>и после контрольной работы не </a:t>
            </a:r>
            <a:r>
              <a:rPr lang="be-BY" sz="2800" b="1" dirty="0">
                <a:solidFill>
                  <a:schemeClr val="tx1"/>
                </a:solidFill>
              </a:rPr>
              <a:t>задаются</a:t>
            </a:r>
            <a:r>
              <a:rPr lang="be-BY" sz="2800" dirty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6827520" cy="19471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21" y="2149475"/>
            <a:ext cx="8768080" cy="21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4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15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01360" cy="3766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91597"/>
            <a:ext cx="12192000" cy="264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7318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16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271"/>
            <a:ext cx="12192000" cy="641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7613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17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" y="0"/>
            <a:ext cx="12192000" cy="2564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20" y="2487333"/>
            <a:ext cx="11111023" cy="423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8462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18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20" y="0"/>
            <a:ext cx="10901680" cy="689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531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331"/>
            <a:ext cx="5712636" cy="20580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608" y="1021080"/>
            <a:ext cx="6264631" cy="3550920"/>
          </a:xfrm>
          <a:prstGeom prst="rect">
            <a:avLst/>
          </a:prstGeom>
        </p:spPr>
      </p:pic>
      <p:sp>
        <p:nvSpPr>
          <p:cNvPr id="8" name="Прямоугольник 7">
            <a:hlinkClick r:id="rId4"/>
          </p:cNvPr>
          <p:cNvSpPr/>
          <p:nvPr/>
        </p:nvSpPr>
        <p:spPr>
          <a:xfrm>
            <a:off x="6641399" y="240268"/>
            <a:ext cx="4236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https://edsoo.ru/normativnye-dokumenty/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693" y="2515573"/>
            <a:ext cx="5099249" cy="9022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b="85758"/>
          <a:stretch/>
        </p:blipFill>
        <p:spPr>
          <a:xfrm>
            <a:off x="306693" y="3476555"/>
            <a:ext cx="5043555" cy="4248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t="61241"/>
          <a:stretch/>
        </p:blipFill>
        <p:spPr>
          <a:xfrm>
            <a:off x="334539" y="3901440"/>
            <a:ext cx="5043555" cy="1156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533" y="5171440"/>
            <a:ext cx="5082645" cy="11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10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3121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45" y="2077658"/>
            <a:ext cx="3181350" cy="609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0640" y="2647403"/>
            <a:ext cx="12192000" cy="1826936"/>
          </a:xfrm>
          <a:prstGeom prst="rect">
            <a:avLst/>
          </a:prstGeom>
        </p:spPr>
      </p:pic>
      <p:sp>
        <p:nvSpPr>
          <p:cNvPr id="9" name="Прямоугольник 8">
            <a:hlinkClick r:id="rId5"/>
          </p:cNvPr>
          <p:cNvSpPr/>
          <p:nvPr/>
        </p:nvSpPr>
        <p:spPr>
          <a:xfrm>
            <a:off x="6602041" y="2312123"/>
            <a:ext cx="3885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https://edsoo.ru/rabochie-programmy/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920" y="4474339"/>
            <a:ext cx="3000375" cy="4000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0640" y="4993578"/>
            <a:ext cx="12192000" cy="183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1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44880" y="149275"/>
            <a:ext cx="9458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Преподавание информатики в </a:t>
            </a:r>
            <a:r>
              <a:rPr lang="ru-RU" sz="2800" dirty="0" smtClean="0"/>
              <a:t>2025-2026 </a:t>
            </a:r>
            <a:r>
              <a:rPr lang="ru-RU" sz="2800" dirty="0"/>
              <a:t>учебном году </a:t>
            </a:r>
            <a:endParaRPr lang="ru-RU" sz="2800" dirty="0" smtClean="0"/>
          </a:p>
          <a:p>
            <a:pPr algn="ctr"/>
            <a:r>
              <a:rPr lang="ru-RU" sz="2800" dirty="0" smtClean="0"/>
              <a:t>7-9 классы</a:t>
            </a: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93696"/>
              </p:ext>
            </p:extLst>
          </p:nvPr>
        </p:nvGraphicFramePr>
        <p:xfrm>
          <a:off x="467360" y="719666"/>
          <a:ext cx="9936480" cy="2759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360"/>
                <a:gridCol w="1859280"/>
                <a:gridCol w="1859280"/>
                <a:gridCol w="1859280"/>
                <a:gridCol w="1859280"/>
              </a:tblGrid>
              <a:tr h="338032"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часов в неделю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 anchor="ctr"/>
                </a:tc>
              </a:tr>
              <a:tr h="3380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 класс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 класс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6064"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Обязательная часть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760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Информатика </a:t>
                      </a:r>
                    </a:p>
                    <a:p>
                      <a:pPr algn="ctr"/>
                      <a:r>
                        <a:rPr lang="ru-RU" dirty="0" smtClean="0"/>
                        <a:t>Базовый уровень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102</a:t>
                      </a:r>
                      <a:endParaRPr lang="ru-RU" dirty="0"/>
                    </a:p>
                  </a:txBody>
                  <a:tcPr anchor="ctr"/>
                </a:tc>
              </a:tr>
              <a:tr h="6760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Информатика Углубленный уровень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204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674644"/>
              </p:ext>
            </p:extLst>
          </p:nvPr>
        </p:nvGraphicFramePr>
        <p:xfrm>
          <a:off x="467360" y="3706706"/>
          <a:ext cx="9936481" cy="26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9036"/>
                <a:gridCol w="2275815"/>
                <a:gridCol w="2275815"/>
                <a:gridCol w="2275815"/>
              </a:tblGrid>
              <a:tr h="351172"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часов в неделю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 anchor="ctr"/>
                </a:tc>
              </a:tr>
              <a:tr h="351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 класс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 класс</a:t>
                      </a:r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9100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Обязательная часть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491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Информатика </a:t>
                      </a:r>
                    </a:p>
                    <a:p>
                      <a:pPr algn="ctr"/>
                      <a:r>
                        <a:rPr lang="ru-RU" dirty="0" smtClean="0"/>
                        <a:t>Базовый уровень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</a:t>
                      </a:r>
                      <a:endParaRPr lang="ru-RU" dirty="0"/>
                    </a:p>
                  </a:txBody>
                  <a:tcPr anchor="ctr"/>
                </a:tc>
              </a:tr>
              <a:tr h="6491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Информатика </a:t>
                      </a:r>
                    </a:p>
                    <a:p>
                      <a:pPr algn="ctr"/>
                      <a:r>
                        <a:rPr lang="ru-RU" dirty="0" smtClean="0"/>
                        <a:t>Углубленный уровень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272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88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5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6867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457" y="0"/>
            <a:ext cx="67369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85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296341" cy="48564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071" y="1"/>
            <a:ext cx="5907929" cy="64154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9893"/>
            <a:ext cx="6317210" cy="107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165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100" y="185737"/>
            <a:ext cx="6919505" cy="60017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" y="-136525"/>
            <a:ext cx="49344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0646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8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07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446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6706-3475-4A34-B5FD-3F0B04C41606}" type="slidenum">
              <a:rPr lang="ru-RU" smtClean="0"/>
              <a:t>9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51974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889" y="0"/>
            <a:ext cx="59894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3217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5290</TotalTime>
  <Words>133</Words>
  <Application>Microsoft Office PowerPoint</Application>
  <PresentationFormat>Широкоэкранный</PresentationFormat>
  <Paragraphs>54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УчебныеПрезентации.рф;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УчебныеПрезентации.рф</dc:creator>
  <cp:lastModifiedBy>PC</cp:lastModifiedBy>
  <cp:revision>155</cp:revision>
  <dcterms:created xsi:type="dcterms:W3CDTF">2017-04-20T10:22:48Z</dcterms:created>
  <dcterms:modified xsi:type="dcterms:W3CDTF">2025-08-24T18:44:32Z</dcterms:modified>
</cp:coreProperties>
</file>